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6" r:id="rId6"/>
    <p:sldId id="277" r:id="rId7"/>
    <p:sldId id="272" r:id="rId8"/>
    <p:sldId id="263" r:id="rId9"/>
    <p:sldId id="268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1B7"/>
    <a:srgbClr val="FFFFFF"/>
    <a:srgbClr val="0B2143"/>
    <a:srgbClr val="FFA11F"/>
    <a:srgbClr val="598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55" autoAdjust="0"/>
  </p:normalViewPr>
  <p:slideViewPr>
    <p:cSldViewPr snapToGrid="0" snapToObjects="1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Motivated by Money</c:v>
                </c:pt>
              </c:strCache>
            </c:strRef>
          </c:tx>
          <c:spPr>
            <a:ln>
              <a:solidFill>
                <a:schemeClr val="accent1">
                  <a:shade val="95000"/>
                  <a:satMod val="105000"/>
                </a:schemeClr>
              </a:solidFill>
            </a:ln>
          </c:spPr>
          <c:explosion val="2"/>
          <c:dPt>
            <c:idx val="0"/>
            <c:bubble3D val="0"/>
            <c:explosion val="18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13-4544-96A2-431132F89E21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13-4544-96A2-431132F89E2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13-4544-96A2-431132F89E21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13-4544-96A2-431132F89E2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13-4544-96A2-431132F89E21}"/>
              </c:ext>
            </c:extLst>
          </c:dPt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13-4544-96A2-431132F89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accent1">
          <a:shade val="95000"/>
          <a:satMod val="105000"/>
          <a:alpha val="0"/>
        </a:schemeClr>
      </a:solidFill>
      <a:prstDash val="solid"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D8D07-47BA-428A-B8DE-AD3D97EF9017}" type="datetimeFigureOut">
              <a:rPr lang="en-US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5E6E6-7521-4DBB-8A35-AB736EB2DFC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6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36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3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9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3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5E6E6-7521-4DBB-8A35-AB736EB2DFC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8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D42F-71DA-6B4B-ABDC-629EB7AA029F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2543C-66B5-924B-95F1-5D49D6671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hyperlink" Target="http://www.totalrewardssoftware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emf"/><Relationship Id="rId9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sv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4C7E6-B163-0B56-2FA2-F6DC679B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28530B-64FE-4AB4-27B7-9E8FE7443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3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217" y="3914775"/>
            <a:ext cx="8302925" cy="85689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Rewards Software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917320-6214-68E8-7319-FC22A10EF9DC}"/>
              </a:ext>
            </a:extLst>
          </p:cNvPr>
          <p:cNvSpPr txBox="1">
            <a:spLocks/>
          </p:cNvSpPr>
          <p:nvPr/>
        </p:nvSpPr>
        <p:spPr>
          <a:xfrm>
            <a:off x="469167" y="3191053"/>
            <a:ext cx="8302925" cy="85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A1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High Impact Case for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24938-97B7-A7BD-B5D5-716C39EC90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86" r="16326"/>
          <a:stretch/>
        </p:blipFill>
        <p:spPr>
          <a:xfrm>
            <a:off x="8119396" y="614651"/>
            <a:ext cx="4625053" cy="5610225"/>
          </a:xfrm>
          <a:prstGeom prst="roundRect">
            <a:avLst>
              <a:gd name="adj" fmla="val 6370"/>
            </a:avLst>
          </a:prstGeom>
          <a:effectLst>
            <a:outerShdw blurRad="203200" dist="50800" dir="10620000" algn="ctr" rotWithShape="0">
              <a:srgbClr val="000000">
                <a:alpha val="22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A0706E-35C4-6334-4BED-C75C3946E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61508"/>
            <a:ext cx="2552700" cy="4796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C2961-66EE-DB6E-0B8E-BACDD1695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F54356-5FB6-9016-8A6C-5457F406BE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3AA978-326C-E298-E7C6-995118F79AF9}"/>
              </a:ext>
            </a:extLst>
          </p:cNvPr>
          <p:cNvSpPr/>
          <p:nvPr/>
        </p:nvSpPr>
        <p:spPr>
          <a:xfrm>
            <a:off x="0" y="584200"/>
            <a:ext cx="12192000" cy="14605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60A7D-76E2-1A0D-5409-A9A4F8BA2538}"/>
              </a:ext>
            </a:extLst>
          </p:cNvPr>
          <p:cNvSpPr txBox="1"/>
          <p:nvPr/>
        </p:nvSpPr>
        <p:spPr>
          <a:xfrm>
            <a:off x="1066800" y="710852"/>
            <a:ext cx="10058400" cy="12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32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All in the Name – </a:t>
            </a:r>
          </a:p>
          <a:p>
            <a:pPr algn="ctr">
              <a:spcAft>
                <a:spcPts val="500"/>
              </a:spcAft>
            </a:pPr>
            <a:r>
              <a:rPr lang="en-US" sz="3600" b="1" dirty="0" err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TotalRewards</a:t>
            </a:r>
            <a:r>
              <a:rPr lang="en-US" sz="3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2D1913-470F-4684-67F4-841B1D9B10E1}"/>
              </a:ext>
            </a:extLst>
          </p:cNvPr>
          <p:cNvSpPr txBox="1"/>
          <p:nvPr/>
        </p:nvSpPr>
        <p:spPr>
          <a:xfrm>
            <a:off x="3952612" y="2891594"/>
            <a:ext cx="4962788" cy="232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40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/>
              </a:rPr>
              <a:t>Purpose-Built Technology</a:t>
            </a:r>
          </a:p>
          <a:p>
            <a:pPr>
              <a:lnSpc>
                <a:spcPct val="150000"/>
              </a:lnSpc>
              <a:spcAft>
                <a:spcPts val="140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/>
              </a:rPr>
              <a:t>Affordable Solutions</a:t>
            </a:r>
          </a:p>
          <a:p>
            <a:pPr>
              <a:lnSpc>
                <a:spcPct val="150000"/>
              </a:lnSpc>
              <a:spcAft>
                <a:spcPts val="140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/>
              </a:rPr>
              <a:t>Comprehensive Programs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76605C7-73A9-644B-D64D-4AD07068F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3542" y="3026561"/>
            <a:ext cx="483746" cy="44959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619D7B-827C-D41B-D6AF-1086F5ADB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3542" y="3874721"/>
            <a:ext cx="483746" cy="4495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D0FFC-F3C0-CDBF-2505-37C6EE5D2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3542" y="4722881"/>
            <a:ext cx="483746" cy="4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21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FD45120-8255-91BC-EC7B-B14CFE91F701}"/>
              </a:ext>
            </a:extLst>
          </p:cNvPr>
          <p:cNvSpPr txBox="1">
            <a:spLocks/>
          </p:cNvSpPr>
          <p:nvPr/>
        </p:nvSpPr>
        <p:spPr>
          <a:xfrm>
            <a:off x="729634" y="661208"/>
            <a:ext cx="9785965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Examples from </a:t>
            </a:r>
            <a:r>
              <a:rPr lang="en-US" sz="3600" b="1" dirty="0" err="1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TotalRewards</a:t>
            </a:r>
            <a:r>
              <a:rPr lang="en-US" sz="36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Software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5693D-1025-2D7A-5BF5-5013A7A61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>
            <a:off x="10401300" y="0"/>
            <a:ext cx="1790700" cy="5857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148C36-F973-BAEC-2789-0A9675AF3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28" y="1708844"/>
            <a:ext cx="3344280" cy="4752281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2F242-7E7D-2006-FAD9-705614BA0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34" y="1708845"/>
            <a:ext cx="3310574" cy="4681637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A0EB7-E914-C872-EF33-1313CBF651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/>
          <a:stretch/>
        </p:blipFill>
        <p:spPr>
          <a:xfrm>
            <a:off x="693151" y="1831182"/>
            <a:ext cx="3380763" cy="45174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1787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541AFC-10E4-0BCB-780F-B84BCCF78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>
            <a:off x="10401300" y="0"/>
            <a:ext cx="1790700" cy="58578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1200BA-AE16-FEFA-0C91-892DC40D7982}"/>
              </a:ext>
            </a:extLst>
          </p:cNvPr>
          <p:cNvSpPr/>
          <p:nvPr/>
        </p:nvSpPr>
        <p:spPr>
          <a:xfrm>
            <a:off x="4600576" y="3340653"/>
            <a:ext cx="2990850" cy="646331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27000" dir="540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77754" y="3448237"/>
            <a:ext cx="239934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the Tour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55EBB-F0DF-1E7E-957B-81FB4935A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 rot="10800000">
            <a:off x="0" y="1000125"/>
            <a:ext cx="1790700" cy="5857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FD5DE-3D62-AC3B-2179-ED6494A4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55" y="1000125"/>
            <a:ext cx="4546490" cy="846075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8E9C9F-0772-7FC9-C7C4-97E423BE2830}"/>
              </a:ext>
            </a:extLst>
          </p:cNvPr>
          <p:cNvSpPr txBox="1"/>
          <p:nvPr/>
        </p:nvSpPr>
        <p:spPr>
          <a:xfrm>
            <a:off x="1914525" y="2308910"/>
            <a:ext cx="8362950" cy="84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buNone/>
            </a:pPr>
            <a:r>
              <a:rPr lang="en-US" sz="2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a free account or request a demo project with </a:t>
            </a:r>
          </a:p>
          <a:p>
            <a:pPr algn="ctr">
              <a:lnSpc>
                <a:spcPts val="3000"/>
              </a:lnSpc>
              <a:buNone/>
            </a:pPr>
            <a:r>
              <a:rPr lang="en-US" sz="2400" b="1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TotalRewards</a:t>
            </a:r>
            <a:r>
              <a:rPr lang="en-US" sz="24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 today!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FAC0EA-B741-A81C-5648-2D7BCA815C9F}"/>
              </a:ext>
            </a:extLst>
          </p:cNvPr>
          <p:cNvSpPr txBox="1"/>
          <p:nvPr/>
        </p:nvSpPr>
        <p:spPr>
          <a:xfrm>
            <a:off x="4362450" y="4898892"/>
            <a:ext cx="3467100" cy="460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1871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learn more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A3648F-6E96-FDD9-DDD0-4968004C6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6370" y="5475019"/>
            <a:ext cx="338554" cy="3385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516FEC-F24A-8F03-4625-E448B57E99B5}"/>
              </a:ext>
            </a:extLst>
          </p:cNvPr>
          <p:cNvSpPr txBox="1"/>
          <p:nvPr/>
        </p:nvSpPr>
        <p:spPr>
          <a:xfrm>
            <a:off x="3704924" y="5594126"/>
            <a:ext cx="30003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TotalRewardsSoftware.com 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511E5-E2B6-C982-A370-F4B1EA2BA3E0}"/>
              </a:ext>
            </a:extLst>
          </p:cNvPr>
          <p:cNvSpPr txBox="1"/>
          <p:nvPr/>
        </p:nvSpPr>
        <p:spPr>
          <a:xfrm>
            <a:off x="7313307" y="5593959"/>
            <a:ext cx="1512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866-478-6428</a:t>
            </a:r>
            <a:endParaRPr lang="en-US" sz="1600" b="1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DE6265E-9F6E-7106-2E4B-2959306C7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5421" y="5475019"/>
            <a:ext cx="276731" cy="33855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D92B389-D7CB-2CEE-27F5-1051A644DEF2}"/>
              </a:ext>
            </a:extLst>
          </p:cNvPr>
          <p:cNvCxnSpPr>
            <a:cxnSpLocks/>
          </p:cNvCxnSpPr>
          <p:nvPr/>
        </p:nvCxnSpPr>
        <p:spPr>
          <a:xfrm>
            <a:off x="6801716" y="5521676"/>
            <a:ext cx="0" cy="336199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FADC4FF-6A48-A067-4A4F-E3365E1D3773}"/>
              </a:ext>
            </a:extLst>
          </p:cNvPr>
          <p:cNvSpPr txBox="1"/>
          <p:nvPr/>
        </p:nvSpPr>
        <p:spPr>
          <a:xfrm>
            <a:off x="3704924" y="5250856"/>
            <a:ext cx="3467100" cy="42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buNone/>
            </a:pPr>
            <a:r>
              <a:rPr lang="en-US" sz="1400" b="1" dirty="0">
                <a:solidFill>
                  <a:srgbClr val="1871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3183E-9FB6-2BCA-321A-8F658B35A9C9}"/>
              </a:ext>
            </a:extLst>
          </p:cNvPr>
          <p:cNvSpPr txBox="1"/>
          <p:nvPr/>
        </p:nvSpPr>
        <p:spPr>
          <a:xfrm>
            <a:off x="7313149" y="5250521"/>
            <a:ext cx="3467100" cy="42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buNone/>
            </a:pPr>
            <a:r>
              <a:rPr lang="en-US" sz="1400" b="1" dirty="0">
                <a:solidFill>
                  <a:srgbClr val="1871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Call</a:t>
            </a:r>
          </a:p>
        </p:txBody>
      </p:sp>
    </p:spTree>
    <p:extLst>
      <p:ext uri="{BB962C8B-B14F-4D97-AF65-F5344CB8AC3E}">
        <p14:creationId xmlns:p14="http://schemas.microsoft.com/office/powerpoint/2010/main" val="133983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11EF64D-EF3B-8AB2-2836-727C5DD06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2" b="96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9FB8591-2548-4FCB-53EB-0638C1B62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14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221371" y="3575686"/>
            <a:ext cx="8335955" cy="924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32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29232" y="677393"/>
            <a:ext cx="9719744" cy="11430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 Engagement &amp; Retention is Headed for a Change of Scenery…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291939" y="4129070"/>
            <a:ext cx="1803931" cy="59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Growth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3651763" y="4129070"/>
            <a:ext cx="1803931" cy="59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Passion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6230662" y="4130145"/>
            <a:ext cx="1803931" cy="59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Wellness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8349360" y="4140745"/>
            <a:ext cx="1803931" cy="59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>
                    <a:alpha val="76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Money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69DA24-6C32-AC77-AD29-4C7B9DE2393A}"/>
              </a:ext>
            </a:extLst>
          </p:cNvPr>
          <p:cNvSpPr/>
          <p:nvPr/>
        </p:nvSpPr>
        <p:spPr>
          <a:xfrm>
            <a:off x="1550194" y="2694576"/>
            <a:ext cx="1378744" cy="1378744"/>
          </a:xfrm>
          <a:prstGeom prst="ellipse">
            <a:avLst/>
          </a:prstGeom>
          <a:solidFill>
            <a:srgbClr val="0B2143">
              <a:alpha val="72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7D6CAD8-F2FC-7B2B-4583-F5244446A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8188" y="2946400"/>
            <a:ext cx="452272" cy="84246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0C3048F-E5B7-C45F-3CA0-11CAFF0582A6}"/>
              </a:ext>
            </a:extLst>
          </p:cNvPr>
          <p:cNvSpPr/>
          <p:nvPr/>
        </p:nvSpPr>
        <p:spPr>
          <a:xfrm>
            <a:off x="3975382" y="2694576"/>
            <a:ext cx="1378744" cy="1378744"/>
          </a:xfrm>
          <a:prstGeom prst="ellipse">
            <a:avLst/>
          </a:prstGeom>
          <a:solidFill>
            <a:srgbClr val="0B2143">
              <a:alpha val="72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7DC426-91F7-6EDB-2FAE-A17BD5524DA7}"/>
              </a:ext>
            </a:extLst>
          </p:cNvPr>
          <p:cNvSpPr/>
          <p:nvPr/>
        </p:nvSpPr>
        <p:spPr>
          <a:xfrm>
            <a:off x="6443255" y="2694576"/>
            <a:ext cx="1378744" cy="1378744"/>
          </a:xfrm>
          <a:prstGeom prst="ellipse">
            <a:avLst/>
          </a:prstGeom>
          <a:solidFill>
            <a:srgbClr val="0B2143">
              <a:alpha val="72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F59A9DC-7D7F-EDC7-F003-D2987EA42529}"/>
              </a:ext>
            </a:extLst>
          </p:cNvPr>
          <p:cNvSpPr/>
          <p:nvPr/>
        </p:nvSpPr>
        <p:spPr>
          <a:xfrm>
            <a:off x="8637160" y="2694576"/>
            <a:ext cx="1378744" cy="1378744"/>
          </a:xfrm>
          <a:prstGeom prst="ellipse">
            <a:avLst/>
          </a:prstGeom>
          <a:solidFill>
            <a:srgbClr val="0B2143">
              <a:alpha val="56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8412D9E-9AD2-3486-DD41-7378A4590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3968" y="3029495"/>
            <a:ext cx="847725" cy="6762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2E2BA3-6316-9D51-363B-6384C2722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8492" y="2978686"/>
            <a:ext cx="832378" cy="8101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3C3E14-F667-B6EE-E65D-195E0AA095EB}"/>
              </a:ext>
            </a:extLst>
          </p:cNvPr>
          <p:cNvSpPr txBox="1"/>
          <p:nvPr/>
        </p:nvSpPr>
        <p:spPr>
          <a:xfrm>
            <a:off x="9043036" y="2950392"/>
            <a:ext cx="621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alpha val="60000"/>
                  </a:schemeClr>
                </a:solidFill>
                <a:latin typeface="+mj-lt"/>
                <a:ea typeface="Open Sans" pitchFamily="2" charset="0"/>
                <a:cs typeface="Open Sans" pitchFamily="2" charset="0"/>
              </a:rPr>
              <a:t>$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541AFC-10E4-0BCB-780F-B84BCCF78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>
            <a:off x="10401300" y="0"/>
            <a:ext cx="1790700" cy="58578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1200BA-AE16-FEFA-0C91-892DC40D7982}"/>
              </a:ext>
            </a:extLst>
          </p:cNvPr>
          <p:cNvSpPr/>
          <p:nvPr/>
        </p:nvSpPr>
        <p:spPr>
          <a:xfrm>
            <a:off x="2576513" y="2952750"/>
            <a:ext cx="7038975" cy="1973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r="5400000" algn="ctr" rotWithShape="0">
              <a:schemeClr val="accent2">
                <a:alpha val="56000"/>
              </a:scheme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4920" y="3228171"/>
            <a:ext cx="1224941" cy="74641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7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“</a:t>
            </a:r>
            <a:endParaRPr lang="en-US" sz="167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3538" y="3369599"/>
            <a:ext cx="6207778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Humans, by their nature, </a:t>
            </a:r>
            <a: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seek purpose</a:t>
            </a: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—</a:t>
            </a:r>
            <a:b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cause greater and more enduring than themselves. </a:t>
            </a:r>
            <a: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traditional businesses </a:t>
            </a:r>
            <a:r>
              <a:rPr lang="en-US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long considered purpose ornamental...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62288" y="1069304"/>
            <a:ext cx="6067425" cy="1221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7/10 Employees</a:t>
            </a:r>
          </a:p>
          <a:p>
            <a:r>
              <a:rPr lang="en-US" sz="3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Aren't Engaged at Work...Why?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22259" y="4047605"/>
            <a:ext cx="1039067" cy="124827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167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”</a:t>
            </a:r>
            <a:endParaRPr lang="en-US" sz="167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02175-20C3-96E4-118C-A8C0A26D65C1}"/>
              </a:ext>
            </a:extLst>
          </p:cNvPr>
          <p:cNvSpPr txBox="1"/>
          <p:nvPr/>
        </p:nvSpPr>
        <p:spPr>
          <a:xfrm>
            <a:off x="2973538" y="5082400"/>
            <a:ext cx="616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Dan Pink, </a:t>
            </a:r>
            <a:r>
              <a:rPr lang="en-US" b="1" i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55EBB-F0DF-1E7E-957B-81FB4935A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 rot="10800000">
            <a:off x="0" y="1000125"/>
            <a:ext cx="17907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8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1" y="2438399"/>
            <a:ext cx="4234911" cy="1138043"/>
          </a:xfrm>
          <a:custGeom>
            <a:avLst/>
            <a:gdLst>
              <a:gd name="connsiteX0" fmla="*/ 0 w 4026876"/>
              <a:gd name="connsiteY0" fmla="*/ 0 h 1891049"/>
              <a:gd name="connsiteX1" fmla="*/ 4026876 w 4026876"/>
              <a:gd name="connsiteY1" fmla="*/ 0 h 1891049"/>
              <a:gd name="connsiteX2" fmla="*/ 4026876 w 4026876"/>
              <a:gd name="connsiteY2" fmla="*/ 1891049 h 1891049"/>
              <a:gd name="connsiteX3" fmla="*/ 0 w 4026876"/>
              <a:gd name="connsiteY3" fmla="*/ 1891049 h 1891049"/>
              <a:gd name="connsiteX4" fmla="*/ 0 w 4026876"/>
              <a:gd name="connsiteY4" fmla="*/ 0 h 1891049"/>
              <a:gd name="connsiteX0" fmla="*/ 0 w 4026876"/>
              <a:gd name="connsiteY0" fmla="*/ 0 h 1891049"/>
              <a:gd name="connsiteX1" fmla="*/ 4026876 w 4026876"/>
              <a:gd name="connsiteY1" fmla="*/ 0 h 1891049"/>
              <a:gd name="connsiteX2" fmla="*/ 3147645 w 4026876"/>
              <a:gd name="connsiteY2" fmla="*/ 1891049 h 1891049"/>
              <a:gd name="connsiteX3" fmla="*/ 0 w 4026876"/>
              <a:gd name="connsiteY3" fmla="*/ 1891049 h 1891049"/>
              <a:gd name="connsiteX4" fmla="*/ 0 w 4026876"/>
              <a:gd name="connsiteY4" fmla="*/ 0 h 1891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6876" h="1891049">
                <a:moveTo>
                  <a:pt x="0" y="0"/>
                </a:moveTo>
                <a:lnTo>
                  <a:pt x="4026876" y="0"/>
                </a:lnTo>
                <a:lnTo>
                  <a:pt x="3147645" y="1891049"/>
                </a:lnTo>
                <a:lnTo>
                  <a:pt x="0" y="18910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82862" y="2605599"/>
            <a:ext cx="3956295" cy="276650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586374"/>
              </p:ext>
            </p:extLst>
          </p:nvPr>
        </p:nvGraphicFramePr>
        <p:xfrm>
          <a:off x="3605585" y="2094488"/>
          <a:ext cx="4980833" cy="346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7958459" y="2649560"/>
            <a:ext cx="361446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70% Focus on</a:t>
            </a:r>
            <a:b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Factors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Career path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Work-life balance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Flexibility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Meaningfulness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</a:t>
            </a:r>
          </a:p>
          <a:p>
            <a:pPr marL="361950" lvl="1" indent="-171450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Co-workers/Manager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89821" y="2549751"/>
            <a:ext cx="2548804" cy="94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30%</a:t>
            </a:r>
            <a:br>
              <a:rPr lang="en-US" sz="20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Today’s Job Seekers are Motivated by Money</a:t>
            </a:r>
            <a:endParaRPr lang="en-US" sz="200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lose-up of a fire&#10;&#10;Description automatically generated with low confidence">
            <a:extLst>
              <a:ext uri="{FF2B5EF4-FFF2-40B4-BE49-F238E27FC236}">
                <a16:creationId xmlns:a16="http://schemas.microsoft.com/office/drawing/2014/main" id="{55BF2EC2-157A-F064-4D15-0352168BF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3322546" y="1967737"/>
            <a:ext cx="1594517" cy="82396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D45120-8255-91BC-EC7B-B14CFE91F701}"/>
              </a:ext>
            </a:extLst>
          </p:cNvPr>
          <p:cNvSpPr txBox="1">
            <a:spLocks/>
          </p:cNvSpPr>
          <p:nvPr/>
        </p:nvSpPr>
        <p:spPr>
          <a:xfrm>
            <a:off x="729635" y="661208"/>
            <a:ext cx="11658600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New </a:t>
            </a:r>
          </a:p>
          <a:p>
            <a:r>
              <a:rPr lang="en-US" sz="36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Candidate Landscape</a:t>
            </a:r>
          </a:p>
        </p:txBody>
      </p:sp>
    </p:spTree>
    <p:extLst>
      <p:ext uri="{BB962C8B-B14F-4D97-AF65-F5344CB8AC3E}">
        <p14:creationId xmlns:p14="http://schemas.microsoft.com/office/powerpoint/2010/main" val="186632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61BAC-54FE-E107-5730-2D023FA34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0250" y="3320546"/>
            <a:ext cx="2846000" cy="516856"/>
          </a:xfrm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Low Unemployment 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9276" y="174967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Strong Economy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5927" y="5965959"/>
            <a:ext cx="8540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 Increased Competition for Employees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A08281-054F-2B03-74EB-4F5766E45E69}"/>
              </a:ext>
            </a:extLst>
          </p:cNvPr>
          <p:cNvSpPr txBox="1">
            <a:spLocks/>
          </p:cNvSpPr>
          <p:nvPr/>
        </p:nvSpPr>
        <p:spPr>
          <a:xfrm>
            <a:off x="729635" y="661208"/>
            <a:ext cx="11658600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Healthy Economy</a:t>
            </a:r>
            <a:br>
              <a:rPr lang="en-US" sz="32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32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Affects Total Rewards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CD61F28-07FC-773B-BD13-CAFC2F31A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95" b="11254"/>
          <a:stretch/>
        </p:blipFill>
        <p:spPr>
          <a:xfrm>
            <a:off x="0" y="1238539"/>
            <a:ext cx="12192000" cy="4838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1CC2D2-ED95-0A6E-5DAB-27CD45329E27}"/>
              </a:ext>
            </a:extLst>
          </p:cNvPr>
          <p:cNvSpPr txBox="1">
            <a:spLocks/>
          </p:cNvSpPr>
          <p:nvPr/>
        </p:nvSpPr>
        <p:spPr>
          <a:xfrm>
            <a:off x="729635" y="661208"/>
            <a:ext cx="11658600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Gen-Y Employees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440" y="3255294"/>
            <a:ext cx="5917719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91%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Millennials expect to stay in a job for</a:t>
            </a: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than three years</a:t>
            </a:r>
            <a:endParaRPr lang="en-US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4439" y="5113254"/>
            <a:ext cx="6710311" cy="75405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Young professionals desire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transparency and on-demand accessibility </a:t>
            </a: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information regarding their comp structure.</a:t>
            </a:r>
          </a:p>
          <a:p>
            <a:pPr algn="r"/>
            <a:endParaRPr lang="en-US" sz="600" i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07F7-D52E-0642-40BA-899D80979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5" r="1605"/>
          <a:stretch/>
        </p:blipFill>
        <p:spPr>
          <a:xfrm flipH="1">
            <a:off x="8119396" y="614651"/>
            <a:ext cx="4625053" cy="5610225"/>
          </a:xfrm>
          <a:prstGeom prst="roundRect">
            <a:avLst>
              <a:gd name="adj" fmla="val 6370"/>
            </a:avLst>
          </a:prstGeom>
          <a:effectLst>
            <a:outerShdw blurRad="203200" dist="50800" dir="10620000" algn="ctr" rotWithShape="0">
              <a:srgbClr val="000000">
                <a:alpha val="22000"/>
              </a:srgb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7053BD-C490-C3B6-252E-14C08A9A7DBD}"/>
              </a:ext>
            </a:extLst>
          </p:cNvPr>
          <p:cNvSpPr txBox="1">
            <a:spLocks/>
          </p:cNvSpPr>
          <p:nvPr/>
        </p:nvSpPr>
        <p:spPr>
          <a:xfrm>
            <a:off x="814440" y="2673532"/>
            <a:ext cx="5761620" cy="26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sz="1050" i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http://www.forbes.com/sites/danschawbel/2013/09/04/why-you-cant-ignore-millennials/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5C7884-36B6-796E-1C1C-8C6A05AF10AD}"/>
              </a:ext>
            </a:extLst>
          </p:cNvPr>
          <p:cNvSpPr txBox="1">
            <a:spLocks/>
          </p:cNvSpPr>
          <p:nvPr/>
        </p:nvSpPr>
        <p:spPr>
          <a:xfrm>
            <a:off x="814440" y="1727510"/>
            <a:ext cx="5529210" cy="574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By 2025, </a:t>
            </a:r>
            <a:r>
              <a:rPr lang="en-US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Millennials will make up </a:t>
            </a:r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75% </a:t>
            </a:r>
            <a:r>
              <a:rPr lang="en-US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 the global workforce.</a:t>
            </a:r>
            <a:endParaRPr lang="en-US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88C0EB-1F61-7E59-CD61-0C3AB761FF2C}"/>
              </a:ext>
            </a:extLst>
          </p:cNvPr>
          <p:cNvCxnSpPr/>
          <p:nvPr/>
        </p:nvCxnSpPr>
        <p:spPr>
          <a:xfrm>
            <a:off x="901775" y="3080384"/>
            <a:ext cx="490193" cy="0"/>
          </a:xfrm>
          <a:prstGeom prst="line">
            <a:avLst/>
          </a:prstGeom>
          <a:ln w="28575">
            <a:solidFill>
              <a:srgbClr val="FFA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D25593B-C424-97EE-1C37-12402A91FAE3}"/>
              </a:ext>
            </a:extLst>
          </p:cNvPr>
          <p:cNvSpPr txBox="1">
            <a:spLocks/>
          </p:cNvSpPr>
          <p:nvPr/>
        </p:nvSpPr>
        <p:spPr>
          <a:xfrm>
            <a:off x="814440" y="4254005"/>
            <a:ext cx="5761620" cy="260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en-US" sz="1050" i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http://www.forbes.com/sites/jeannemeister/2012/08/14/job-hopping-is-the-new-normal-for-millennials-three-ways-to-prevent-a-human-resource-nightmare/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97AA8F-7272-1E1F-9D48-F5C733558B90}"/>
              </a:ext>
            </a:extLst>
          </p:cNvPr>
          <p:cNvCxnSpPr/>
          <p:nvPr/>
        </p:nvCxnSpPr>
        <p:spPr>
          <a:xfrm>
            <a:off x="901775" y="4846318"/>
            <a:ext cx="490193" cy="0"/>
          </a:xfrm>
          <a:prstGeom prst="line">
            <a:avLst/>
          </a:prstGeom>
          <a:ln w="28575">
            <a:solidFill>
              <a:srgbClr val="FFA1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952F5-C898-E825-41E0-23CDC3128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EB1E7B-29C4-E556-0EEE-64B375E5EF4E}"/>
              </a:ext>
            </a:extLst>
          </p:cNvPr>
          <p:cNvSpPr/>
          <p:nvPr/>
        </p:nvSpPr>
        <p:spPr>
          <a:xfrm>
            <a:off x="0" y="2257425"/>
            <a:ext cx="12192000" cy="200025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98997-6231-368C-C1DF-DBDC93423EEB}"/>
              </a:ext>
            </a:extLst>
          </p:cNvPr>
          <p:cNvSpPr txBox="1"/>
          <p:nvPr/>
        </p:nvSpPr>
        <p:spPr>
          <a:xfrm>
            <a:off x="2381250" y="2565052"/>
            <a:ext cx="7429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HR Professionals See These Challenges in Living Color and Know a Total Rewards Solution is </a:t>
            </a:r>
            <a:b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Worth The Time &amp; Money</a:t>
            </a:r>
          </a:p>
        </p:txBody>
      </p:sp>
    </p:spTree>
    <p:extLst>
      <p:ext uri="{BB962C8B-B14F-4D97-AF65-F5344CB8AC3E}">
        <p14:creationId xmlns:p14="http://schemas.microsoft.com/office/powerpoint/2010/main" val="214997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fire&#10;&#10;Description automatically generated with low confidence">
            <a:extLst>
              <a:ext uri="{FF2B5EF4-FFF2-40B4-BE49-F238E27FC236}">
                <a16:creationId xmlns:a16="http://schemas.microsoft.com/office/drawing/2014/main" id="{55BF2EC2-157A-F064-4D15-0352168BF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322546" y="1967737"/>
            <a:ext cx="1594517" cy="82396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FD45120-8255-91BC-EC7B-B14CFE91F701}"/>
              </a:ext>
            </a:extLst>
          </p:cNvPr>
          <p:cNvSpPr txBox="1">
            <a:spLocks/>
          </p:cNvSpPr>
          <p:nvPr/>
        </p:nvSpPr>
        <p:spPr>
          <a:xfrm>
            <a:off x="729635" y="661208"/>
            <a:ext cx="11658600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What are HR’s Options for Total Rewards?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38D6C-302B-F1B6-D4AB-57F33A74F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92" y="2262315"/>
            <a:ext cx="706613" cy="924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5019AE-BE9D-496F-5EAC-1BEE38A9D363}"/>
              </a:ext>
            </a:extLst>
          </p:cNvPr>
          <p:cNvSpPr txBox="1"/>
          <p:nvPr/>
        </p:nvSpPr>
        <p:spPr>
          <a:xfrm>
            <a:off x="1882499" y="3345865"/>
            <a:ext cx="2559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Do the Same Old Things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68AC1-C9D2-7221-BD7D-F25762C81C67}"/>
              </a:ext>
            </a:extLst>
          </p:cNvPr>
          <p:cNvSpPr txBox="1"/>
          <p:nvPr/>
        </p:nvSpPr>
        <p:spPr>
          <a:xfrm>
            <a:off x="5194576" y="3345865"/>
            <a:ext cx="17647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DIY Spreadsheet</a:t>
            </a:r>
            <a:endParaRPr lang="en-US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23A7C-711F-9640-86C5-668C97B11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02" y="2375553"/>
            <a:ext cx="697553" cy="697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1507B9-5840-848E-4C66-8B36A3A07AD1}"/>
              </a:ext>
            </a:extLst>
          </p:cNvPr>
          <p:cNvSpPr txBox="1"/>
          <p:nvPr/>
        </p:nvSpPr>
        <p:spPr>
          <a:xfrm>
            <a:off x="7711800" y="3345865"/>
            <a:ext cx="2597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Outsource the Solution</a:t>
            </a:r>
            <a:endParaRPr lang="en-US" sz="1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AAA40C-DE5F-611D-EE07-0B17259B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403" y="2505649"/>
            <a:ext cx="657692" cy="6796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AD0F32-8DC5-B2AE-4E3A-8006271A88BB}"/>
              </a:ext>
            </a:extLst>
          </p:cNvPr>
          <p:cNvSpPr txBox="1"/>
          <p:nvPr/>
        </p:nvSpPr>
        <p:spPr>
          <a:xfrm>
            <a:off x="8370696" y="2133954"/>
            <a:ext cx="1187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</a:rPr>
              <a:t>?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1D91D5D-04BC-6859-AF53-84B8512E4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7870" y="2375553"/>
            <a:ext cx="687924" cy="6879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3AF5656-F6D9-C73F-3D68-C02B4D4E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0023" y="2375553"/>
            <a:ext cx="687924" cy="68792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AF68F57-0B41-36A3-3A8D-9ACF94619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8098" y="4360510"/>
            <a:ext cx="731620" cy="6799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4029A2-A222-9920-64A9-E9CA91A9380B}"/>
              </a:ext>
            </a:extLst>
          </p:cNvPr>
          <p:cNvSpPr txBox="1"/>
          <p:nvPr/>
        </p:nvSpPr>
        <p:spPr>
          <a:xfrm>
            <a:off x="5187232" y="4346554"/>
            <a:ext cx="2880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Centralized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 </a:t>
            </a:r>
          </a:p>
          <a:p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196117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FD45120-8255-91BC-EC7B-B14CFE91F701}"/>
              </a:ext>
            </a:extLst>
          </p:cNvPr>
          <p:cNvSpPr txBox="1">
            <a:spLocks/>
          </p:cNvSpPr>
          <p:nvPr/>
        </p:nvSpPr>
        <p:spPr>
          <a:xfrm>
            <a:off x="729635" y="661208"/>
            <a:ext cx="8328640" cy="1047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A11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How Can We Communicate Employee Value </a:t>
            </a:r>
            <a:r>
              <a:rPr lang="en-US" sz="36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Better?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5693D-1025-2D7A-5BF5-5013A7A61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13" b="14584"/>
          <a:stretch/>
        </p:blipFill>
        <p:spPr>
          <a:xfrm>
            <a:off x="10401300" y="0"/>
            <a:ext cx="1790700" cy="5857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8ADC25-7D41-936D-33FF-F4338E78938D}"/>
              </a:ext>
            </a:extLst>
          </p:cNvPr>
          <p:cNvSpPr txBox="1"/>
          <p:nvPr/>
        </p:nvSpPr>
        <p:spPr>
          <a:xfrm>
            <a:off x="729635" y="2310110"/>
            <a:ext cx="9490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global leader in total compensation strategy and communication, </a:t>
            </a:r>
            <a:r>
              <a:rPr lang="en-US" sz="18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TotalRewards</a:t>
            </a:r>
            <a:r>
              <a:rPr lang="en-US" sz="18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 provides solutions designed to meet an organization’s needs: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406E093-E4C9-FF6A-2BF8-E2A5F6908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8077" y="3477371"/>
            <a:ext cx="653069" cy="9218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A1E9AE-605A-0948-D8DA-5D619D48C9A0}"/>
              </a:ext>
            </a:extLst>
          </p:cNvPr>
          <p:cNvSpPr txBox="1"/>
          <p:nvPr/>
        </p:nvSpPr>
        <p:spPr>
          <a:xfrm>
            <a:off x="981075" y="4659630"/>
            <a:ext cx="389267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Paper Statements</a:t>
            </a:r>
            <a:r>
              <a:rPr lang="en-US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 appeal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Personalized detail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Purpose-driven rewards</a:t>
            </a:r>
            <a:b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(career path, wellness, work/life balance)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012AF7-573B-8987-7E45-5507CD6B084C}"/>
              </a:ext>
            </a:extLst>
          </p:cNvPr>
          <p:cNvSpPr txBox="1"/>
          <p:nvPr/>
        </p:nvSpPr>
        <p:spPr>
          <a:xfrm>
            <a:off x="5324475" y="4659630"/>
            <a:ext cx="341947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 </a:t>
            </a:r>
            <a:r>
              <a:rPr lang="en-US" sz="16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(the best of all worlds!)</a:t>
            </a:r>
            <a:br>
              <a:rPr lang="en-US" sz="16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Statements</a:t>
            </a:r>
            <a:r>
              <a:rPr lang="en-US" sz="18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On-demand access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Centralization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setup</a:t>
            </a:r>
          </a:p>
          <a:p>
            <a:pPr marL="266700" indent="-2667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Usage/tracking reports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D0A780F-AEF8-5764-48C1-68E53F11D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4143" y="3465716"/>
            <a:ext cx="1080138" cy="9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2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otal Reward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B2143"/>
      </a:accent1>
      <a:accent2>
        <a:srgbClr val="1871B7"/>
      </a:accent2>
      <a:accent3>
        <a:srgbClr val="FFA11F"/>
      </a:accent3>
      <a:accent4>
        <a:srgbClr val="FFFFFF"/>
      </a:accent4>
      <a:accent5>
        <a:srgbClr val="B9C3D2"/>
      </a:accent5>
      <a:accent6>
        <a:srgbClr val="000000"/>
      </a:accent6>
      <a:hlink>
        <a:srgbClr val="0000FF"/>
      </a:hlink>
      <a:folHlink>
        <a:srgbClr val="800080"/>
      </a:folHlink>
    </a:clrScheme>
    <a:fontScheme name="OpenRoad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B2C5B986E24D4A842E70A8878315E8" ma:contentTypeVersion="19" ma:contentTypeDescription="Create a new document." ma:contentTypeScope="" ma:versionID="d9bf9e43becb384ab7a64332966d0582">
  <xsd:schema xmlns:xsd="http://www.w3.org/2001/XMLSchema" xmlns:xs="http://www.w3.org/2001/XMLSchema" xmlns:p="http://schemas.microsoft.com/office/2006/metadata/properties" xmlns:ns2="3c01d00d-76ba-4d88-9437-83bd3b5af8be" xmlns:ns3="38424b1a-f88f-439e-8fea-e0b9edbdc129" targetNamespace="http://schemas.microsoft.com/office/2006/metadata/properties" ma:root="true" ma:fieldsID="e88eabbf1aec8839d52ff155cf951753" ns2:_="" ns3:_="">
    <xsd:import namespace="3c01d00d-76ba-4d88-9437-83bd3b5af8be"/>
    <xsd:import namespace="38424b1a-f88f-439e-8fea-e0b9edbdc12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1d00d-76ba-4d88-9437-83bd3b5af8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12184bbd-def3-47e7-b26e-eed360b6c8e1}" ma:internalName="TaxCatchAll" ma:showField="CatchAllData" ma:web="3c01d00d-76ba-4d88-9437-83bd3b5af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24b1a-f88f-439e-8fea-e0b9edbdc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e79e8b7-88b7-4f5a-82f1-814a3646dc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c01d00d-76ba-4d88-9437-83bd3b5af8be">
      <UserInfo>
        <DisplayName/>
        <AccountId xsi:nil="true"/>
        <AccountType/>
      </UserInfo>
    </SharedWithUsers>
    <TaxCatchAll xmlns="3c01d00d-76ba-4d88-9437-83bd3b5af8be" xsi:nil="true"/>
    <lcf76f155ced4ddcb4097134ff3c332f xmlns="38424b1a-f88f-439e-8fea-e0b9edbdc1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989D75-E9BC-495B-A6DB-37ABA235D9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01d00d-76ba-4d88-9437-83bd3b5af8be"/>
    <ds:schemaRef ds:uri="38424b1a-f88f-439e-8fea-e0b9edbdc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CA4A7F-89C6-461C-86EF-8F0B8C87D6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253C46-955B-4511-B406-F73066C6978D}">
  <ds:schemaRefs>
    <ds:schemaRef ds:uri="http://schemas.microsoft.com/office/2006/metadata/properties"/>
    <ds:schemaRef ds:uri="http://schemas.microsoft.com/office/infopath/2007/PartnerControls"/>
    <ds:schemaRef ds:uri="3c01d00d-76ba-4d88-9437-83bd3b5af8be"/>
    <ds:schemaRef ds:uri="38424b1a-f88f-439e-8fea-e0b9edbdc12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376</Words>
  <Application>Microsoft Office PowerPoint</Application>
  <PresentationFormat>Widescreen</PresentationFormat>
  <Paragraphs>78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Open Sans</vt:lpstr>
      <vt:lpstr>Open Sans bold</vt:lpstr>
      <vt:lpstr>Times New Roman</vt:lpstr>
      <vt:lpstr>Office Theme</vt:lpstr>
      <vt:lpstr>Total Rewards Software</vt:lpstr>
      <vt:lpstr>Employee Engagement &amp; Retention is Headed for a Change of Scenery…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Illinois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High Impact Case for Total Rewards Software</dc:title>
  <dc:creator>Adam Winkelmann</dc:creator>
  <cp:lastModifiedBy>Carolina Moreno Ardilla</cp:lastModifiedBy>
  <cp:revision>83</cp:revision>
  <dcterms:created xsi:type="dcterms:W3CDTF">2015-02-11T14:39:29Z</dcterms:created>
  <dcterms:modified xsi:type="dcterms:W3CDTF">2023-05-01T22:50:42Z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0x0101000AB2C5B986E24D4A842E70A8878315E8</vt:lpwstr>
  </property>
  <property fmtid="{D5CDD505-2E9C-101B-9397-08002B2CF9AE}" pid="3" name="MediaServiceImageTags">
    <vt:lpwstr/>
  </property>
</Properties>
</file>